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svg" ContentType="image/sv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1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napToGrid="0">
      <p:cViewPr varScale="1">
        <p:scale>
          <a:sx n="71" d="100"/>
          <a:sy n="71" d="100"/>
        </p:scale>
        <p:origin x="-822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759A6E2-5B1D-444C-9164-F5FA263E2F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8AF0E618-36B8-4EE9-A838-1C77816CF1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9214BBA-70F5-43F6-ADC1-120C3B7C52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EF177-2182-4FEA-A9C3-04E357C5313C}" type="datetimeFigureOut">
              <a:rPr lang="en-IN" smtClean="0"/>
              <a:pPr/>
              <a:t>03-04-2021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5BAAEBA-B96A-4326-81CC-A50AF60B18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76C39F5-9394-4B5D-AE85-18911CBAA2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5676A-0B6E-4183-9B3C-0F4B561C081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512087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427AE5C-C378-48A5-B37F-47B8706B19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E4376DD9-42A8-4999-A144-47C2592B84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A5ACC16-E191-4A77-8BE8-D2B53BA801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EF177-2182-4FEA-A9C3-04E357C5313C}" type="datetimeFigureOut">
              <a:rPr lang="en-IN" smtClean="0"/>
              <a:pPr/>
              <a:t>03-04-2021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4591A65-5198-4949-8599-DF88243473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DB84B85-EC3A-4F47-8F64-33BA08E6ED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5676A-0B6E-4183-9B3C-0F4B561C081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42863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8D23AFA8-7AE9-4B4F-9679-8E4FC62D3E8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2604715E-936F-4E6A-87B9-97A4D0CA72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8CCAED2-7E3D-414A-B2FF-3C608707CE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EF177-2182-4FEA-A9C3-04E357C5313C}" type="datetimeFigureOut">
              <a:rPr lang="en-IN" smtClean="0"/>
              <a:pPr/>
              <a:t>03-04-2021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BA805E3-EAA5-4663-BE53-15D2EE2F5D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2F40201-3926-47B2-BDBE-3D709EACD7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5676A-0B6E-4183-9B3C-0F4B561C081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8424313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9DBB77E-ECE7-4D51-B48C-4BDD6C2486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C89E2E8-AA8D-4728-A6F7-A7C57E812A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987C8AF-85CB-4B33-A1D4-52222A551B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EF177-2182-4FEA-A9C3-04E357C5313C}" type="datetimeFigureOut">
              <a:rPr lang="en-IN" smtClean="0"/>
              <a:pPr/>
              <a:t>03-04-2021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E391C18-1D0F-4AF5-8890-020818469C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08693CE-E126-4B27-AF37-C4CA0B30F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5676A-0B6E-4183-9B3C-0F4B561C081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9445917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54A856C-0B57-454C-B774-15D3C7E490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5AD562D7-8814-4041-8F86-29A0EBD063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BCCBD29-9E3B-4527-A452-BC810478F5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EF177-2182-4FEA-A9C3-04E357C5313C}" type="datetimeFigureOut">
              <a:rPr lang="en-IN" smtClean="0"/>
              <a:pPr/>
              <a:t>03-04-2021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6986CA1-B25C-4FB4-8CFC-9C59C4F3CF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B683B92-4129-4335-BB75-2085558931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5676A-0B6E-4183-9B3C-0F4B561C081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3545521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49A8037-4AC4-412A-B68F-0F096B06B0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401C8A8-0DF1-4C12-835E-EB0FA04B3F2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7FE52DA5-E5C1-4F7C-B7B2-752311857A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2F158F6A-FF9B-4697-8558-AE001CC36B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EF177-2182-4FEA-A9C3-04E357C5313C}" type="datetimeFigureOut">
              <a:rPr lang="en-IN" smtClean="0"/>
              <a:pPr/>
              <a:t>03-04-2021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3150BEC1-D988-44ED-ABC5-F91630613C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651FC456-4785-42EB-A7C8-3AA332F6EC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5676A-0B6E-4183-9B3C-0F4B561C081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000393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720E4D3-B379-4F3E-924F-7098DD0132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A87429D2-3D5C-4CBC-AD97-E9A4E8E1BD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DA26251D-7CB0-4B81-A64F-7C412CA328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1E02F232-E144-42ED-A05F-8D60C2389E3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A6D78B34-0D20-4DDC-8C05-9E05055C8A2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07854094-E90B-4B03-AA67-961CCC4FCD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EF177-2182-4FEA-A9C3-04E357C5313C}" type="datetimeFigureOut">
              <a:rPr lang="en-IN" smtClean="0"/>
              <a:pPr/>
              <a:t>03-04-2021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93665E76-396E-451C-9CFC-A0E153DD1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04F86A81-2D2D-4780-8931-086B61825C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5676A-0B6E-4183-9B3C-0F4B561C081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5286960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321B2B0-D2F4-4712-9C0C-89467E382C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4A11AA77-8620-4C36-87EE-486959FC4F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EF177-2182-4FEA-A9C3-04E357C5313C}" type="datetimeFigureOut">
              <a:rPr lang="en-IN" smtClean="0"/>
              <a:pPr/>
              <a:t>03-04-2021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DB7B0BD7-1D08-4B4C-B839-1BE36BC8CA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1DD86FF3-E384-490F-8024-FC39378C2D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5676A-0B6E-4183-9B3C-0F4B561C081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0418576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1FD57371-ADEB-4AB4-A4ED-589138A918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EF177-2182-4FEA-A9C3-04E357C5313C}" type="datetimeFigureOut">
              <a:rPr lang="en-IN" smtClean="0"/>
              <a:pPr/>
              <a:t>03-04-2021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675748F7-107A-4617-B2ED-932A287E32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95BF391A-FDAD-469D-A460-F4718DBB34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5676A-0B6E-4183-9B3C-0F4B561C081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9149216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40EFBAD-AE50-4D44-877F-5B92274249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377A4CF-E976-4F61-B757-2064E6286D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8DE376B8-BE30-43A6-B9C7-89DAFCFFE1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B369D492-E06F-4684-A991-7B10735E18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EF177-2182-4FEA-A9C3-04E357C5313C}" type="datetimeFigureOut">
              <a:rPr lang="en-IN" smtClean="0"/>
              <a:pPr/>
              <a:t>03-04-2021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D34F1C93-D8A4-48D6-878A-04922D7D19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E738BB0A-EC06-4E8F-9C3B-848C479CD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5676A-0B6E-4183-9B3C-0F4B561C081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957102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0320B62-9E6E-4D62-926B-60B7F1D838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5C22A8DB-411F-46A0-B06A-693B7DE4245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861510ED-E3E7-4491-B05D-65B24B61159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F5FEBD04-9FE3-4B62-B64D-4EA2888A40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EF177-2182-4FEA-A9C3-04E357C5313C}" type="datetimeFigureOut">
              <a:rPr lang="en-IN" smtClean="0"/>
              <a:pPr/>
              <a:t>03-04-2021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D2A5D24E-C616-4DE8-ADA5-932D4B471B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2C691DE8-397B-4DA4-9D3D-6AEA95BD89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5676A-0B6E-4183-9B3C-0F4B561C081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703024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25E38134-3264-4684-B664-8E36BDCE6D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D9714679-5A36-424C-80C3-1C42A89DD9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397B052-7915-4D7A-9783-ECAAD3DD775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EEF177-2182-4FEA-A9C3-04E357C5313C}" type="datetimeFigureOut">
              <a:rPr lang="en-IN" smtClean="0"/>
              <a:pPr/>
              <a:t>03-04-2021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ED1FDFB-97A5-4D84-A76D-45495762D48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BA99D53-5E5A-4A3A-9C24-5C3D4EB7DF1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F5676A-0B6E-4183-9B3C-0F4B561C081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7641874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7365178-DC1B-4C3F-8569-563E11D575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71755"/>
            <a:ext cx="10515600" cy="742315"/>
          </a:xfrm>
        </p:spPr>
        <p:txBody>
          <a:bodyPr>
            <a:normAutofit/>
          </a:bodyPr>
          <a:lstStyle/>
          <a:p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1. Personal Information &amp; Education Details</a:t>
            </a:r>
            <a:endParaRPr lang="en-IN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65F8D05-AA76-4EF8-A2C7-6431E9C19F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280" y="528320"/>
            <a:ext cx="12110720" cy="6258560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Name:……………..	Gender:…………………Age …………...	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Discipline:     …………………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Post Applied: ………………………….  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Category: …………………………</a:t>
            </a:r>
          </a:p>
          <a:p>
            <a:pPr marL="0" indent="0">
              <a:lnSpc>
                <a:spcPct val="150000"/>
              </a:lnSpc>
              <a:buNone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IN" dirty="0"/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xmlns="" id="{D96F00EF-F0A9-4A45-9AA6-F168F9B7259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586743300"/>
              </p:ext>
            </p:extLst>
          </p:nvPr>
        </p:nvGraphicFramePr>
        <p:xfrm>
          <a:off x="81280" y="3360347"/>
          <a:ext cx="12029440" cy="3645382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651969">
                  <a:extLst>
                    <a:ext uri="{9D8B030D-6E8A-4147-A177-3AD203B41FA5}">
                      <a16:colId xmlns:a16="http://schemas.microsoft.com/office/drawing/2014/main" xmlns="" val="1335704560"/>
                    </a:ext>
                  </a:extLst>
                </a:gridCol>
                <a:gridCol w="4092198">
                  <a:extLst>
                    <a:ext uri="{9D8B030D-6E8A-4147-A177-3AD203B41FA5}">
                      <a16:colId xmlns:a16="http://schemas.microsoft.com/office/drawing/2014/main" xmlns="" val="2250665517"/>
                    </a:ext>
                  </a:extLst>
                </a:gridCol>
                <a:gridCol w="2095928">
                  <a:extLst>
                    <a:ext uri="{9D8B030D-6E8A-4147-A177-3AD203B41FA5}">
                      <a16:colId xmlns:a16="http://schemas.microsoft.com/office/drawing/2014/main" xmlns="" val="3858787610"/>
                    </a:ext>
                  </a:extLst>
                </a:gridCol>
                <a:gridCol w="2404153">
                  <a:extLst>
                    <a:ext uri="{9D8B030D-6E8A-4147-A177-3AD203B41FA5}">
                      <a16:colId xmlns:a16="http://schemas.microsoft.com/office/drawing/2014/main" xmlns="" val="2760962200"/>
                    </a:ext>
                  </a:extLst>
                </a:gridCol>
                <a:gridCol w="1785192">
                  <a:extLst>
                    <a:ext uri="{9D8B030D-6E8A-4147-A177-3AD203B41FA5}">
                      <a16:colId xmlns:a16="http://schemas.microsoft.com/office/drawing/2014/main" xmlns="" val="2842232329"/>
                    </a:ext>
                  </a:extLst>
                </a:gridCol>
              </a:tblGrid>
              <a:tr h="632533">
                <a:tc>
                  <a:txBody>
                    <a:bodyPr/>
                    <a:lstStyle/>
                    <a:p>
                      <a:r>
                        <a:rPr lang="en-US" sz="2400" dirty="0"/>
                        <a:t>Course</a:t>
                      </a:r>
                      <a:endParaRPr lang="en-IN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Institution</a:t>
                      </a:r>
                      <a:endParaRPr lang="en-IN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Attempts</a:t>
                      </a:r>
                      <a:endParaRPr lang="en-IN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Year of Passing</a:t>
                      </a:r>
                      <a:endParaRPr lang="en-IN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%age Marks</a:t>
                      </a:r>
                      <a:endParaRPr lang="en-IN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18681869"/>
                  </a:ext>
                </a:extLst>
              </a:tr>
              <a:tr h="679096">
                <a:tc>
                  <a:txBody>
                    <a:bodyPr/>
                    <a:lstStyle/>
                    <a:p>
                      <a:r>
                        <a:rPr lang="en-US" sz="2400" dirty="0"/>
                        <a:t>MBBS</a:t>
                      </a:r>
                      <a:endParaRPr lang="en-IN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677690287"/>
                  </a:ext>
                </a:extLst>
              </a:tr>
              <a:tr h="975561">
                <a:tc>
                  <a:txBody>
                    <a:bodyPr/>
                    <a:lstStyle/>
                    <a:p>
                      <a:r>
                        <a:rPr lang="en-US" sz="2400" dirty="0"/>
                        <a:t>MD/ MS/ Equivalent</a:t>
                      </a:r>
                      <a:endParaRPr lang="en-IN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502667340"/>
                  </a:ext>
                </a:extLst>
              </a:tr>
              <a:tr h="679096">
                <a:tc>
                  <a:txBody>
                    <a:bodyPr/>
                    <a:lstStyle/>
                    <a:p>
                      <a:r>
                        <a:rPr lang="en-IN" sz="2400" dirty="0"/>
                        <a:t>DM/MCH</a:t>
                      </a:r>
                      <a:endParaRPr lang="en-IN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64978118"/>
                  </a:ext>
                </a:extLst>
              </a:tr>
              <a:tr h="679096">
                <a:tc>
                  <a:txBody>
                    <a:bodyPr/>
                    <a:lstStyle/>
                    <a:p>
                      <a:r>
                        <a:rPr lang="en-IN" sz="2400" dirty="0"/>
                        <a:t>Fellowship</a:t>
                      </a:r>
                      <a:endParaRPr lang="en-IN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01971944"/>
                  </a:ext>
                </a:extLst>
              </a:tr>
            </a:tbl>
          </a:graphicData>
        </a:graphic>
      </p:graphicFrame>
      <p:pic>
        <p:nvPicPr>
          <p:cNvPr id="7" name="Graphic 6" descr="Doctor">
            <a:extLst>
              <a:ext uri="{FF2B5EF4-FFF2-40B4-BE49-F238E27FC236}">
                <a16:creationId xmlns:a16="http://schemas.microsoft.com/office/drawing/2014/main" xmlns="" id="{964EA5AD-E2E5-4073-A01F-0BFF50DEC13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8447314" y="811659"/>
            <a:ext cx="1994678" cy="1994678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B82CAF70-41FB-432A-8907-DB9930E0C926}"/>
              </a:ext>
            </a:extLst>
          </p:cNvPr>
          <p:cNvSpPr txBox="1"/>
          <p:nvPr/>
        </p:nvSpPr>
        <p:spPr>
          <a:xfrm>
            <a:off x="8447314" y="2621670"/>
            <a:ext cx="21482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       Paste Picture </a:t>
            </a:r>
          </a:p>
        </p:txBody>
      </p:sp>
    </p:spTree>
    <p:extLst>
      <p:ext uri="{BB962C8B-B14F-4D97-AF65-F5344CB8AC3E}">
        <p14:creationId xmlns:p14="http://schemas.microsoft.com/office/powerpoint/2010/main" xmlns="" val="34690301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9E2AF2C-7666-4B4D-9CBF-6B87CC697B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152399"/>
            <a:ext cx="10515600" cy="1056639"/>
          </a:xfrm>
        </p:spPr>
        <p:txBody>
          <a:bodyPr>
            <a:normAutofit/>
          </a:bodyPr>
          <a:lstStyle/>
          <a:p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Teaching Experience Details (Recent to Past)</a:t>
            </a:r>
            <a:endParaRPr lang="en-IN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xmlns="" id="{37978293-A64C-41D6-BBA3-E98EB6DFFFE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74907949"/>
              </p:ext>
            </p:extLst>
          </p:nvPr>
        </p:nvGraphicFramePr>
        <p:xfrm>
          <a:off x="233680" y="904240"/>
          <a:ext cx="11694160" cy="4541276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762000">
                  <a:extLst>
                    <a:ext uri="{9D8B030D-6E8A-4147-A177-3AD203B41FA5}">
                      <a16:colId xmlns:a16="http://schemas.microsoft.com/office/drawing/2014/main" xmlns="" val="3798704490"/>
                    </a:ext>
                  </a:extLst>
                </a:gridCol>
                <a:gridCol w="4643120">
                  <a:extLst>
                    <a:ext uri="{9D8B030D-6E8A-4147-A177-3AD203B41FA5}">
                      <a16:colId xmlns:a16="http://schemas.microsoft.com/office/drawing/2014/main" xmlns="" val="3119702100"/>
                    </a:ext>
                  </a:extLst>
                </a:gridCol>
                <a:gridCol w="1951822">
                  <a:extLst>
                    <a:ext uri="{9D8B030D-6E8A-4147-A177-3AD203B41FA5}">
                      <a16:colId xmlns:a16="http://schemas.microsoft.com/office/drawing/2014/main" xmlns="" val="638967316"/>
                    </a:ext>
                  </a:extLst>
                </a:gridCol>
                <a:gridCol w="1837858">
                  <a:extLst>
                    <a:ext uri="{9D8B030D-6E8A-4147-A177-3AD203B41FA5}">
                      <a16:colId xmlns:a16="http://schemas.microsoft.com/office/drawing/2014/main" xmlns="" val="2349297551"/>
                    </a:ext>
                  </a:extLst>
                </a:gridCol>
                <a:gridCol w="2499360">
                  <a:extLst>
                    <a:ext uri="{9D8B030D-6E8A-4147-A177-3AD203B41FA5}">
                      <a16:colId xmlns:a16="http://schemas.microsoft.com/office/drawing/2014/main" xmlns="" val="2744630879"/>
                    </a:ext>
                  </a:extLst>
                </a:gridCol>
              </a:tblGrid>
              <a:tr h="717526">
                <a:tc>
                  <a:txBody>
                    <a:bodyPr/>
                    <a:lstStyle/>
                    <a:p>
                      <a:r>
                        <a:rPr lang="en-US" sz="2400" dirty="0"/>
                        <a:t>S.no</a:t>
                      </a:r>
                      <a:endParaRPr lang="en-IN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400" u="none" strike="noStrike" kern="1200" baseline="0" dirty="0"/>
                        <a:t>Name of the Institute / Organisation</a:t>
                      </a:r>
                      <a:endParaRPr lang="en-IN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/>
                        <a:t>Govt</a:t>
                      </a:r>
                      <a:r>
                        <a:rPr lang="en-US" sz="2400" dirty="0"/>
                        <a:t>/Private</a:t>
                      </a:r>
                      <a:endParaRPr lang="en-IN" sz="2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400" u="none" strike="noStrike" kern="1200" baseline="0" dirty="0"/>
                        <a:t>Position</a:t>
                      </a:r>
                      <a:endParaRPr lang="en-IN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400" u="none" strike="noStrike" kern="1200" baseline="0" dirty="0"/>
                        <a:t>Duration</a:t>
                      </a:r>
                      <a:endParaRPr lang="en-IN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50614543"/>
                  </a:ext>
                </a:extLst>
              </a:tr>
              <a:tr h="531188">
                <a:tc>
                  <a:txBody>
                    <a:bodyPr/>
                    <a:lstStyle/>
                    <a:p>
                      <a:r>
                        <a:rPr lang="en-IN" dirty="0"/>
                        <a:t>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70579927"/>
                  </a:ext>
                </a:extLst>
              </a:tr>
              <a:tr h="531188">
                <a:tc>
                  <a:txBody>
                    <a:bodyPr/>
                    <a:lstStyle/>
                    <a:p>
                      <a:r>
                        <a:rPr lang="en-IN" dirty="0"/>
                        <a:t>2.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583255568"/>
                  </a:ext>
                </a:extLst>
              </a:tr>
              <a:tr h="531188">
                <a:tc>
                  <a:txBody>
                    <a:bodyPr/>
                    <a:lstStyle/>
                    <a:p>
                      <a:r>
                        <a:rPr lang="en-IN" dirty="0"/>
                        <a:t>3.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800753188"/>
                  </a:ext>
                </a:extLst>
              </a:tr>
              <a:tr h="531188">
                <a:tc>
                  <a:txBody>
                    <a:bodyPr/>
                    <a:lstStyle/>
                    <a:p>
                      <a:r>
                        <a:rPr lang="en-IN" dirty="0"/>
                        <a:t>4.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500416335"/>
                  </a:ext>
                </a:extLst>
              </a:tr>
              <a:tr h="531188"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7347590"/>
                  </a:ext>
                </a:extLst>
              </a:tr>
              <a:tr h="531188"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664941647"/>
                  </a:ext>
                </a:extLst>
              </a:tr>
              <a:tr h="531188"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02525316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11BCF358-A133-4611-A20C-5AEDEF751040}"/>
              </a:ext>
            </a:extLst>
          </p:cNvPr>
          <p:cNvSpPr txBox="1"/>
          <p:nvPr/>
        </p:nvSpPr>
        <p:spPr>
          <a:xfrm>
            <a:off x="695164" y="5815437"/>
            <a:ext cx="100888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Total Experience :</a:t>
            </a:r>
            <a:endParaRPr lang="en-IN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657367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65A7F0A-A15E-406C-8718-E22C27B507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120" y="-182879"/>
            <a:ext cx="11282680" cy="944880"/>
          </a:xfrm>
        </p:spPr>
        <p:txBody>
          <a:bodyPr>
            <a:normAutofit/>
          </a:bodyPr>
          <a:lstStyle/>
          <a:p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</a:t>
            </a:r>
            <a:r>
              <a:rPr lang="en-I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</a:t>
            </a:r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Research &amp; Publications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0174223-11B4-42AF-BC7E-0D20A75711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120" y="558800"/>
            <a:ext cx="12059920" cy="4311151"/>
          </a:xfrm>
        </p:spPr>
        <p:txBody>
          <a:bodyPr/>
          <a:lstStyle/>
          <a:p>
            <a:endParaRPr lang="en-IN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Total Number of Publications (Published and Accepted): ………….</a:t>
            </a:r>
          </a:p>
          <a:p>
            <a:endParaRPr lang="en-IN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IN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IN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IN" dirty="0"/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xmlns="" id="{4C99016B-1A2C-45AE-88AF-235E45AF0CF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997994097"/>
              </p:ext>
            </p:extLst>
          </p:nvPr>
        </p:nvGraphicFramePr>
        <p:xfrm>
          <a:off x="1201362" y="1630686"/>
          <a:ext cx="9022195" cy="124968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501511">
                  <a:extLst>
                    <a:ext uri="{9D8B030D-6E8A-4147-A177-3AD203B41FA5}">
                      <a16:colId xmlns:a16="http://schemas.microsoft.com/office/drawing/2014/main" xmlns="" val="4082951552"/>
                    </a:ext>
                  </a:extLst>
                </a:gridCol>
                <a:gridCol w="3709811">
                  <a:extLst>
                    <a:ext uri="{9D8B030D-6E8A-4147-A177-3AD203B41FA5}">
                      <a16:colId xmlns:a16="http://schemas.microsoft.com/office/drawing/2014/main" xmlns="" val="140027248"/>
                    </a:ext>
                  </a:extLst>
                </a:gridCol>
                <a:gridCol w="2830856">
                  <a:extLst>
                    <a:ext uri="{9D8B030D-6E8A-4147-A177-3AD203B41FA5}">
                      <a16:colId xmlns:a16="http://schemas.microsoft.com/office/drawing/2014/main" xmlns="" val="1813999168"/>
                    </a:ext>
                  </a:extLst>
                </a:gridCol>
                <a:gridCol w="980017">
                  <a:extLst>
                    <a:ext uri="{9D8B030D-6E8A-4147-A177-3AD203B41FA5}">
                      <a16:colId xmlns:a16="http://schemas.microsoft.com/office/drawing/2014/main" xmlns="" val="3490234365"/>
                    </a:ext>
                  </a:extLst>
                </a:gridCol>
              </a:tblGrid>
              <a:tr h="158907">
                <a:tc gridSpan="4">
                  <a:txBody>
                    <a:bodyPr/>
                    <a:lstStyle/>
                    <a:p>
                      <a:pPr algn="ctr"/>
                      <a:r>
                        <a:rPr lang="en-IN" sz="2000" dirty="0"/>
                        <a:t>Published &amp; Accepted</a:t>
                      </a:r>
                      <a:endParaRPr lang="en-IN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74551404"/>
                  </a:ext>
                </a:extLst>
              </a:tr>
              <a:tr h="391189">
                <a:tc>
                  <a:txBody>
                    <a:bodyPr/>
                    <a:lstStyle/>
                    <a:p>
                      <a:pPr algn="ctr"/>
                      <a:r>
                        <a:rPr lang="en-IN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S.No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dirty="0"/>
                        <a:t> Indexed</a:t>
                      </a:r>
                      <a:endParaRPr lang="en-IN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dirty="0"/>
                        <a:t>Non -indexed</a:t>
                      </a:r>
                      <a:endParaRPr lang="en-IN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61826751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IN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30405874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A3F87250-72BE-490C-AD20-66D6FFD41DCD}"/>
              </a:ext>
            </a:extLst>
          </p:cNvPr>
          <p:cNvSpPr/>
          <p:nvPr/>
        </p:nvSpPr>
        <p:spPr>
          <a:xfrm>
            <a:off x="912740" y="3201757"/>
            <a:ext cx="1062599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Write Number of Publications  </a:t>
            </a: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First author:     Second author :       Third Author :   Corresponding author : </a:t>
            </a:r>
          </a:p>
          <a:p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85AC1396-B26D-421D-8C33-4DDF4B4141C7}"/>
              </a:ext>
            </a:extLst>
          </p:cNvPr>
          <p:cNvSpPr/>
          <p:nvPr/>
        </p:nvSpPr>
        <p:spPr>
          <a:xfrm>
            <a:off x="912740" y="4368461"/>
            <a:ext cx="1062599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Best 2 Publications in Vancouver Style  </a:t>
            </a: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876BA815-E19C-47BE-9378-BBB1F9BBB021}"/>
              </a:ext>
            </a:extLst>
          </p:cNvPr>
          <p:cNvSpPr/>
          <p:nvPr/>
        </p:nvSpPr>
        <p:spPr>
          <a:xfrm>
            <a:off x="912740" y="5454739"/>
            <a:ext cx="1062599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Research Projects </a:t>
            </a: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( if any )   : </a:t>
            </a:r>
          </a:p>
          <a:p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235168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87371DC-2E8F-4D49-B4C5-3DEF869967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5919" y="277401"/>
            <a:ext cx="11710713" cy="767751"/>
          </a:xfrm>
        </p:spPr>
        <p:txBody>
          <a:bodyPr>
            <a:normAutofit fontScale="90000"/>
          </a:bodyPr>
          <a:lstStyle/>
          <a:p>
            <a:r>
              <a:rPr lang="en-I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lang="en-IN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Awards / Honours / Fellow /Position in Professional body/ Recognition /  Achievements / Any other information   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xmlns="" id="{57E94D68-AB5F-4DC4-A393-D9E5FED1DB0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089068418"/>
              </p:ext>
            </p:extLst>
          </p:nvPr>
        </p:nvGraphicFramePr>
        <p:xfrm>
          <a:off x="375920" y="1346828"/>
          <a:ext cx="11710713" cy="3957802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91628">
                  <a:extLst>
                    <a:ext uri="{9D8B030D-6E8A-4147-A177-3AD203B41FA5}">
                      <a16:colId xmlns:a16="http://schemas.microsoft.com/office/drawing/2014/main" xmlns="" val="783754502"/>
                    </a:ext>
                  </a:extLst>
                </a:gridCol>
                <a:gridCol w="7027989">
                  <a:extLst>
                    <a:ext uri="{9D8B030D-6E8A-4147-A177-3AD203B41FA5}">
                      <a16:colId xmlns:a16="http://schemas.microsoft.com/office/drawing/2014/main" xmlns="" val="616211921"/>
                    </a:ext>
                  </a:extLst>
                </a:gridCol>
                <a:gridCol w="2522459">
                  <a:extLst>
                    <a:ext uri="{9D8B030D-6E8A-4147-A177-3AD203B41FA5}">
                      <a16:colId xmlns:a16="http://schemas.microsoft.com/office/drawing/2014/main" xmlns="" val="2167313655"/>
                    </a:ext>
                  </a:extLst>
                </a:gridCol>
                <a:gridCol w="1668637">
                  <a:extLst>
                    <a:ext uri="{9D8B030D-6E8A-4147-A177-3AD203B41FA5}">
                      <a16:colId xmlns:a16="http://schemas.microsoft.com/office/drawing/2014/main" xmlns="" val="229471805"/>
                    </a:ext>
                  </a:extLst>
                </a:gridCol>
              </a:tblGrid>
              <a:tr h="901282">
                <a:tc>
                  <a:txBody>
                    <a:bodyPr/>
                    <a:lstStyle/>
                    <a:p>
                      <a:r>
                        <a:rPr lang="en-IN" sz="2000" dirty="0"/>
                        <a:t>S.</a:t>
                      </a:r>
                    </a:p>
                    <a:p>
                      <a:r>
                        <a:rPr lang="en-IN" sz="2000" dirty="0"/>
                        <a:t>no</a:t>
                      </a:r>
                      <a:endParaRPr lang="en-IN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000" dirty="0"/>
                        <a:t>                                    Describe</a:t>
                      </a:r>
                      <a:r>
                        <a:rPr lang="en-IN" sz="2000" baseline="0" dirty="0"/>
                        <a:t> here </a:t>
                      </a:r>
                      <a:endParaRPr lang="en-IN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000" u="none" strike="noStrike" kern="1200" baseline="0" dirty="0"/>
                        <a:t>Organisation</a:t>
                      </a:r>
                      <a:endParaRPr lang="en-IN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000" dirty="0"/>
                        <a:t>Year</a:t>
                      </a:r>
                      <a:endParaRPr lang="en-IN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949232109"/>
                  </a:ext>
                </a:extLst>
              </a:tr>
              <a:tr h="509420">
                <a:tc>
                  <a:txBody>
                    <a:bodyPr/>
                    <a:lstStyle/>
                    <a:p>
                      <a:r>
                        <a:rPr lang="en-IN" sz="2000" dirty="0"/>
                        <a:t>1.</a:t>
                      </a:r>
                      <a:endParaRPr lang="en-IN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971324300"/>
                  </a:ext>
                </a:extLst>
              </a:tr>
              <a:tr h="509420">
                <a:tc>
                  <a:txBody>
                    <a:bodyPr/>
                    <a:lstStyle/>
                    <a:p>
                      <a:r>
                        <a:rPr lang="en-IN" sz="2000" dirty="0"/>
                        <a:t>2.</a:t>
                      </a:r>
                      <a:endParaRPr lang="en-IN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155397370"/>
                  </a:ext>
                </a:extLst>
              </a:tr>
              <a:tr h="509420">
                <a:tc>
                  <a:txBody>
                    <a:bodyPr/>
                    <a:lstStyle/>
                    <a:p>
                      <a:r>
                        <a:rPr lang="en-IN" sz="2000" dirty="0"/>
                        <a:t>3. </a:t>
                      </a:r>
                      <a:endParaRPr lang="en-IN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135011907"/>
                  </a:ext>
                </a:extLst>
              </a:tr>
              <a:tr h="509420">
                <a:tc>
                  <a:txBody>
                    <a:bodyPr/>
                    <a:lstStyle/>
                    <a:p>
                      <a:endParaRPr lang="en-IN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2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03468648"/>
                  </a:ext>
                </a:extLst>
              </a:tr>
              <a:tr h="509420">
                <a:tc>
                  <a:txBody>
                    <a:bodyPr/>
                    <a:lstStyle/>
                    <a:p>
                      <a:endParaRPr lang="en-IN" sz="2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812924667"/>
                  </a:ext>
                </a:extLst>
              </a:tr>
              <a:tr h="509420">
                <a:tc>
                  <a:txBody>
                    <a:bodyPr/>
                    <a:lstStyle/>
                    <a:p>
                      <a:endParaRPr lang="en-IN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928644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781805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297</TotalTime>
  <Words>155</Words>
  <Application>Microsoft Office PowerPoint</Application>
  <PresentationFormat>Custom</PresentationFormat>
  <Paragraphs>49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     1. Personal Information &amp; Education Details</vt:lpstr>
      <vt:lpstr>2. Teaching Experience Details (Recent to Past)</vt:lpstr>
      <vt:lpstr>                                     3. Research &amp; Publications</vt:lpstr>
      <vt:lpstr>          4. Awards / Honours / Fellow /Position in Professional body/ Recognition /  Achievements / Any other information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sreeharshika10@gmail.com</dc:creator>
  <cp:lastModifiedBy>recruitmentaims2020@gmail.com</cp:lastModifiedBy>
  <cp:revision>54</cp:revision>
  <dcterms:created xsi:type="dcterms:W3CDTF">2020-09-15T07:53:18Z</dcterms:created>
  <dcterms:modified xsi:type="dcterms:W3CDTF">2021-04-03T10:57:24Z</dcterms:modified>
</cp:coreProperties>
</file>