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9A6E2-5B1D-444C-9164-F5FA263E2F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0E618-36B8-4EE9-A838-1C77816CF1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14BBA-70F5-43F6-ADC1-120C3B7C5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AAEBA-B96A-4326-81CC-A50AF60B1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C39F5-9394-4B5D-AE85-18911CBAA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20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7AE5C-C378-48A5-B37F-47B8706B1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376DD9-42A8-4999-A144-47C2592B84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ACC16-E191-4A77-8BE8-D2B53BA80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91A65-5198-4949-8599-DF8824347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84B85-EC3A-4F47-8F64-33BA08E6E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8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23AFA8-7AE9-4B4F-9679-8E4FC62D3E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04715E-936F-4E6A-87B9-97A4D0CA7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CAED2-7E3D-414A-B2FF-3C608707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805E3-EAA5-4663-BE53-15D2EE2F5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40201-3926-47B2-BDBE-3D709EACD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243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BB77E-ECE7-4D51-B48C-4BDD6C248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9E2E8-AA8D-4728-A6F7-A7C57E812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7C8AF-85CB-4B33-A1D4-52222A55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91C18-1D0F-4AF5-8890-020818469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693CE-E126-4B27-AF37-C4CA0B30F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459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A856C-0B57-454C-B774-15D3C7E49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562D7-8814-4041-8F86-29A0EBD06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CBD29-9E3B-4527-A452-BC810478F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86CA1-B25C-4FB4-8CFC-9C59C4F3C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83B92-4129-4335-BB75-208555893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455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A8037-4AC4-412A-B68F-0F096B06B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1C8A8-0DF1-4C12-835E-EB0FA04B3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E52DA5-E5C1-4F7C-B7B2-752311857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158F6A-FF9B-4697-8558-AE001CC36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50BEC1-D988-44ED-ABC5-F91630613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FC456-4785-42EB-A7C8-3AA332F6E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03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0E4D3-B379-4F3E-924F-7098DD013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7429D2-3D5C-4CBC-AD97-E9A4E8E1B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26251D-7CB0-4B81-A64F-7C412CA32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02F232-E144-42ED-A05F-8D60C2389E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D78B34-0D20-4DDC-8C05-9E05055C8A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854094-E90B-4B03-AA67-961CCC4FC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665E76-396E-451C-9CFC-A0E153DD1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F86A81-2D2D-4780-8931-086B61825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869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1B2B0-D2F4-4712-9C0C-89467E382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11AA77-8620-4C36-87EE-486959FC4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7B0BD7-1D08-4B4C-B839-1BE36BC8C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D86FF3-E384-490F-8024-FC39378C2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185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D57371-ADEB-4AB4-A4ED-589138A91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5748F7-107A-4617-B2ED-932A287E3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F391A-FDAD-469D-A460-F4718DBB3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492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EFBAD-AE50-4D44-877F-5B9227424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7A4CF-E976-4F61-B757-2064E6286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E376B8-BE30-43A6-B9C7-89DAFCFFE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9D492-E06F-4684-A991-7B10735E1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F1C93-D8A4-48D6-878A-04922D7D1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8BB0A-EC06-4E8F-9C3B-848C479CD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710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20B62-9E6E-4D62-926B-60B7F1D83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22A8DB-411F-46A0-B06A-693B7DE424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1510ED-E3E7-4491-B05D-65B24B6115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FEBD04-9FE3-4B62-B64D-4EA2888A4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5D24E-C616-4DE8-ADA5-932D4B471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91DE8-397B-4DA4-9D3D-6AEA95BD8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0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E38134-3264-4684-B664-8E36BDCE6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14679-5A36-424C-80C3-1C42A89DD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7B052-7915-4D7A-9783-ECAAD3DD77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1FDFB-97A5-4D84-A76D-45495762D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99D53-5E5A-4A3A-9C24-5C3D4EB7D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418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65178-DC1B-4C3F-8569-563E11D57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1755"/>
            <a:ext cx="10515600" cy="742315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1. Personal Information &amp; Education Details</a:t>
            </a:r>
            <a:endParaRPr lang="en-I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F8D05-AA76-4EF8-A2C7-6431E9C19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" y="528320"/>
            <a:ext cx="12110720" cy="625856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Name:……………..	Gender:…………………Age …………...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Discipline:     …………………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Applied: ………………………….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Category: …………………………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96F00EF-F0A9-4A45-9AA6-F168F9B72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743300"/>
              </p:ext>
            </p:extLst>
          </p:nvPr>
        </p:nvGraphicFramePr>
        <p:xfrm>
          <a:off x="81280" y="3360347"/>
          <a:ext cx="12029440" cy="364538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51969">
                  <a:extLst>
                    <a:ext uri="{9D8B030D-6E8A-4147-A177-3AD203B41FA5}">
                      <a16:colId xmlns:a16="http://schemas.microsoft.com/office/drawing/2014/main" val="1335704560"/>
                    </a:ext>
                  </a:extLst>
                </a:gridCol>
                <a:gridCol w="4092198">
                  <a:extLst>
                    <a:ext uri="{9D8B030D-6E8A-4147-A177-3AD203B41FA5}">
                      <a16:colId xmlns:a16="http://schemas.microsoft.com/office/drawing/2014/main" val="2250665517"/>
                    </a:ext>
                  </a:extLst>
                </a:gridCol>
                <a:gridCol w="2095928">
                  <a:extLst>
                    <a:ext uri="{9D8B030D-6E8A-4147-A177-3AD203B41FA5}">
                      <a16:colId xmlns:a16="http://schemas.microsoft.com/office/drawing/2014/main" val="3858787610"/>
                    </a:ext>
                  </a:extLst>
                </a:gridCol>
                <a:gridCol w="2404153">
                  <a:extLst>
                    <a:ext uri="{9D8B030D-6E8A-4147-A177-3AD203B41FA5}">
                      <a16:colId xmlns:a16="http://schemas.microsoft.com/office/drawing/2014/main" val="2760962200"/>
                    </a:ext>
                  </a:extLst>
                </a:gridCol>
                <a:gridCol w="1785192">
                  <a:extLst>
                    <a:ext uri="{9D8B030D-6E8A-4147-A177-3AD203B41FA5}">
                      <a16:colId xmlns:a16="http://schemas.microsoft.com/office/drawing/2014/main" val="2842232329"/>
                    </a:ext>
                  </a:extLst>
                </a:gridCol>
              </a:tblGrid>
              <a:tr h="632533">
                <a:tc>
                  <a:txBody>
                    <a:bodyPr/>
                    <a:lstStyle/>
                    <a:p>
                      <a:r>
                        <a:rPr lang="en-US" sz="2400" dirty="0"/>
                        <a:t>Course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Institution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Attempts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Year of Passing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%age Marks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681869"/>
                  </a:ext>
                </a:extLst>
              </a:tr>
              <a:tr h="679096">
                <a:tc>
                  <a:txBody>
                    <a:bodyPr/>
                    <a:lstStyle/>
                    <a:p>
                      <a:r>
                        <a:rPr lang="en-US" sz="2400" dirty="0"/>
                        <a:t>MBBS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690287"/>
                  </a:ext>
                </a:extLst>
              </a:tr>
              <a:tr h="975561">
                <a:tc>
                  <a:txBody>
                    <a:bodyPr/>
                    <a:lstStyle/>
                    <a:p>
                      <a:r>
                        <a:rPr lang="en-US" sz="2400" dirty="0"/>
                        <a:t>MD/ MS/ Equivalent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667340"/>
                  </a:ext>
                </a:extLst>
              </a:tr>
              <a:tr h="679096">
                <a:tc>
                  <a:txBody>
                    <a:bodyPr/>
                    <a:lstStyle/>
                    <a:p>
                      <a:r>
                        <a:rPr lang="en-IN" sz="2400" dirty="0"/>
                        <a:t>DM/MCH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978118"/>
                  </a:ext>
                </a:extLst>
              </a:tr>
              <a:tr h="679096">
                <a:tc>
                  <a:txBody>
                    <a:bodyPr/>
                    <a:lstStyle/>
                    <a:p>
                      <a:r>
                        <a:rPr lang="en-IN" sz="2400" dirty="0"/>
                        <a:t>Fellowship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971944"/>
                  </a:ext>
                </a:extLst>
              </a:tr>
            </a:tbl>
          </a:graphicData>
        </a:graphic>
      </p:graphicFrame>
      <p:pic>
        <p:nvPicPr>
          <p:cNvPr id="7" name="Graphic 6" descr="Doctor">
            <a:extLst>
              <a:ext uri="{FF2B5EF4-FFF2-40B4-BE49-F238E27FC236}">
                <a16:creationId xmlns:a16="http://schemas.microsoft.com/office/drawing/2014/main" id="{964EA5AD-E2E5-4073-A01F-0BFF50DEC1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47314" y="811659"/>
            <a:ext cx="1994678" cy="199467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82CAF70-41FB-432A-8907-DB9930E0C926}"/>
              </a:ext>
            </a:extLst>
          </p:cNvPr>
          <p:cNvSpPr txBox="1"/>
          <p:nvPr/>
        </p:nvSpPr>
        <p:spPr>
          <a:xfrm>
            <a:off x="8447314" y="2621670"/>
            <a:ext cx="214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     Paste Picture </a:t>
            </a:r>
          </a:p>
        </p:txBody>
      </p:sp>
    </p:spTree>
    <p:extLst>
      <p:ext uri="{BB962C8B-B14F-4D97-AF65-F5344CB8AC3E}">
        <p14:creationId xmlns:p14="http://schemas.microsoft.com/office/powerpoint/2010/main" val="3469030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2AF2C-7666-4B4D-9CBF-6B87CC697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2399"/>
            <a:ext cx="10515600" cy="1056639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Teaching Experience Details (Recent to Past)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7978293-A64C-41D6-BBA3-E98EB6DFFF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907949"/>
              </p:ext>
            </p:extLst>
          </p:nvPr>
        </p:nvGraphicFramePr>
        <p:xfrm>
          <a:off x="233680" y="904240"/>
          <a:ext cx="11694160" cy="45412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3798704490"/>
                    </a:ext>
                  </a:extLst>
                </a:gridCol>
                <a:gridCol w="4643120">
                  <a:extLst>
                    <a:ext uri="{9D8B030D-6E8A-4147-A177-3AD203B41FA5}">
                      <a16:colId xmlns:a16="http://schemas.microsoft.com/office/drawing/2014/main" val="3119702100"/>
                    </a:ext>
                  </a:extLst>
                </a:gridCol>
                <a:gridCol w="1951822">
                  <a:extLst>
                    <a:ext uri="{9D8B030D-6E8A-4147-A177-3AD203B41FA5}">
                      <a16:colId xmlns:a16="http://schemas.microsoft.com/office/drawing/2014/main" val="638967316"/>
                    </a:ext>
                  </a:extLst>
                </a:gridCol>
                <a:gridCol w="1837858">
                  <a:extLst>
                    <a:ext uri="{9D8B030D-6E8A-4147-A177-3AD203B41FA5}">
                      <a16:colId xmlns:a16="http://schemas.microsoft.com/office/drawing/2014/main" val="2349297551"/>
                    </a:ext>
                  </a:extLst>
                </a:gridCol>
                <a:gridCol w="2499360">
                  <a:extLst>
                    <a:ext uri="{9D8B030D-6E8A-4147-A177-3AD203B41FA5}">
                      <a16:colId xmlns:a16="http://schemas.microsoft.com/office/drawing/2014/main" val="2744630879"/>
                    </a:ext>
                  </a:extLst>
                </a:gridCol>
              </a:tblGrid>
              <a:tr h="717526">
                <a:tc>
                  <a:txBody>
                    <a:bodyPr/>
                    <a:lstStyle/>
                    <a:p>
                      <a:r>
                        <a:rPr lang="en-US" sz="2400" dirty="0"/>
                        <a:t>S.no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u="none" strike="noStrike" kern="1200" baseline="0" dirty="0"/>
                        <a:t>Name of the Institute / Organisation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Govt</a:t>
                      </a:r>
                      <a:r>
                        <a:rPr lang="en-US" sz="2400" dirty="0"/>
                        <a:t>/Private</a:t>
                      </a:r>
                      <a:endParaRPr lang="en-IN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u="none" strike="noStrike" kern="1200" baseline="0" dirty="0"/>
                        <a:t>Position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u="none" strike="noStrike" kern="1200" baseline="0" dirty="0"/>
                        <a:t>Duration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14543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r>
                        <a:rPr lang="en-IN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79927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r>
                        <a:rPr lang="en-IN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255568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r>
                        <a:rPr lang="en-IN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753188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r>
                        <a:rPr lang="en-IN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416335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47590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941647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2531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1BCF358-A133-4611-A20C-5AEDEF751040}"/>
              </a:ext>
            </a:extLst>
          </p:cNvPr>
          <p:cNvSpPr txBox="1"/>
          <p:nvPr/>
        </p:nvSpPr>
        <p:spPr>
          <a:xfrm>
            <a:off x="695164" y="5815437"/>
            <a:ext cx="10088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Experience :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736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A7F0A-A15E-406C-8718-E22C27B50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" y="-182879"/>
            <a:ext cx="11282680" cy="944880"/>
          </a:xfrm>
        </p:spPr>
        <p:txBody>
          <a:bodyPr>
            <a:normAutofit/>
          </a:bodyPr>
          <a:lstStyle/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&amp;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74223-11B4-42AF-BC7E-0D20A7571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" y="558800"/>
            <a:ext cx="12059920" cy="4311151"/>
          </a:xfrm>
        </p:spPr>
        <p:txBody>
          <a:bodyPr/>
          <a:lstStyle/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Total Number of Publications (Published and Accepted): ………….</a:t>
            </a:r>
          </a:p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C99016B-1A2C-45AE-88AF-235E45AF0C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994097"/>
              </p:ext>
            </p:extLst>
          </p:nvPr>
        </p:nvGraphicFramePr>
        <p:xfrm>
          <a:off x="1201362" y="1630686"/>
          <a:ext cx="9022195" cy="1249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01511">
                  <a:extLst>
                    <a:ext uri="{9D8B030D-6E8A-4147-A177-3AD203B41FA5}">
                      <a16:colId xmlns:a16="http://schemas.microsoft.com/office/drawing/2014/main" val="4082951552"/>
                    </a:ext>
                  </a:extLst>
                </a:gridCol>
                <a:gridCol w="3709811">
                  <a:extLst>
                    <a:ext uri="{9D8B030D-6E8A-4147-A177-3AD203B41FA5}">
                      <a16:colId xmlns:a16="http://schemas.microsoft.com/office/drawing/2014/main" val="140027248"/>
                    </a:ext>
                  </a:extLst>
                </a:gridCol>
                <a:gridCol w="2830856">
                  <a:extLst>
                    <a:ext uri="{9D8B030D-6E8A-4147-A177-3AD203B41FA5}">
                      <a16:colId xmlns:a16="http://schemas.microsoft.com/office/drawing/2014/main" val="1813999168"/>
                    </a:ext>
                  </a:extLst>
                </a:gridCol>
                <a:gridCol w="980017">
                  <a:extLst>
                    <a:ext uri="{9D8B030D-6E8A-4147-A177-3AD203B41FA5}">
                      <a16:colId xmlns:a16="http://schemas.microsoft.com/office/drawing/2014/main" val="3490234365"/>
                    </a:ext>
                  </a:extLst>
                </a:gridCol>
              </a:tblGrid>
              <a:tr h="158907">
                <a:tc gridSpan="4"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Published &amp; Accepted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551404"/>
                  </a:ext>
                </a:extLst>
              </a:tr>
              <a:tr h="391189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 Indexed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Non -indexed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267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40587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3F87250-72BE-490C-AD20-66D6FFD41DCD}"/>
              </a:ext>
            </a:extLst>
          </p:cNvPr>
          <p:cNvSpPr/>
          <p:nvPr/>
        </p:nvSpPr>
        <p:spPr>
          <a:xfrm>
            <a:off x="912740" y="3201757"/>
            <a:ext cx="106259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 Number of Publications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First author:     Second author :       Third Author :   Corresponding author :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AC1396-B26D-421D-8C33-4DDF4B4141C7}"/>
              </a:ext>
            </a:extLst>
          </p:cNvPr>
          <p:cNvSpPr/>
          <p:nvPr/>
        </p:nvSpPr>
        <p:spPr>
          <a:xfrm>
            <a:off x="912740" y="4368461"/>
            <a:ext cx="106259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2 Publications in Vancouver Style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6BA815-E19C-47BE-9378-BBB1F9BBB021}"/>
              </a:ext>
            </a:extLst>
          </p:cNvPr>
          <p:cNvSpPr/>
          <p:nvPr/>
        </p:nvSpPr>
        <p:spPr>
          <a:xfrm>
            <a:off x="912740" y="5454739"/>
            <a:ext cx="106259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Projects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if any )   :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516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371DC-2E8F-4D49-B4C5-3DEF86996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919" y="277401"/>
            <a:ext cx="11710713" cy="767751"/>
          </a:xfrm>
        </p:spPr>
        <p:txBody>
          <a:bodyPr>
            <a:normAutofit fontScale="90000"/>
          </a:bodyPr>
          <a:lstStyle/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IN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Awards / Honours / Fellow /Position in Professional body/ Recognition /  Achievements / Any other information  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7E94D68-AB5F-4DC4-A393-D9E5FED1D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068418"/>
              </p:ext>
            </p:extLst>
          </p:nvPr>
        </p:nvGraphicFramePr>
        <p:xfrm>
          <a:off x="375920" y="1346828"/>
          <a:ext cx="11710713" cy="39578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1628">
                  <a:extLst>
                    <a:ext uri="{9D8B030D-6E8A-4147-A177-3AD203B41FA5}">
                      <a16:colId xmlns:a16="http://schemas.microsoft.com/office/drawing/2014/main" val="783754502"/>
                    </a:ext>
                  </a:extLst>
                </a:gridCol>
                <a:gridCol w="7027989">
                  <a:extLst>
                    <a:ext uri="{9D8B030D-6E8A-4147-A177-3AD203B41FA5}">
                      <a16:colId xmlns:a16="http://schemas.microsoft.com/office/drawing/2014/main" val="616211921"/>
                    </a:ext>
                  </a:extLst>
                </a:gridCol>
                <a:gridCol w="2522459">
                  <a:extLst>
                    <a:ext uri="{9D8B030D-6E8A-4147-A177-3AD203B41FA5}">
                      <a16:colId xmlns:a16="http://schemas.microsoft.com/office/drawing/2014/main" val="2167313655"/>
                    </a:ext>
                  </a:extLst>
                </a:gridCol>
                <a:gridCol w="1668637">
                  <a:extLst>
                    <a:ext uri="{9D8B030D-6E8A-4147-A177-3AD203B41FA5}">
                      <a16:colId xmlns:a16="http://schemas.microsoft.com/office/drawing/2014/main" val="229471805"/>
                    </a:ext>
                  </a:extLst>
                </a:gridCol>
              </a:tblGrid>
              <a:tr h="901282">
                <a:tc>
                  <a:txBody>
                    <a:bodyPr/>
                    <a:lstStyle/>
                    <a:p>
                      <a:r>
                        <a:rPr lang="en-IN" sz="2000" dirty="0"/>
                        <a:t>S.</a:t>
                      </a:r>
                    </a:p>
                    <a:p>
                      <a:r>
                        <a:rPr lang="en-IN" sz="2000" dirty="0"/>
                        <a:t>no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                                    Describe</a:t>
                      </a:r>
                      <a:r>
                        <a:rPr lang="en-IN" sz="2000" baseline="0" dirty="0"/>
                        <a:t> here 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u="none" strike="noStrike" kern="1200" baseline="0" dirty="0"/>
                        <a:t>Organisation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Year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232109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r>
                        <a:rPr lang="en-IN" sz="2000" dirty="0"/>
                        <a:t>1.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324300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r>
                        <a:rPr lang="en-IN" sz="2000" dirty="0"/>
                        <a:t>2.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397370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r>
                        <a:rPr lang="en-IN" sz="2000" dirty="0"/>
                        <a:t>3. 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011907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468648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endParaRPr lang="en-IN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924667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64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80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179</Words>
  <Application>Microsoft Office PowerPoint</Application>
  <PresentationFormat>Widescreen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     1. Personal Information &amp; Education Details</vt:lpstr>
      <vt:lpstr>2. Teaching Experience Details (Recent to Past)</vt:lpstr>
      <vt:lpstr>                                     3. Research &amp; Publications</vt:lpstr>
      <vt:lpstr>          4. Awards / Honours / Fellow /Position in Professional body/ Recognition /  Achievements / Any other information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sreeharshika10@gmail.com</dc:creator>
  <cp:lastModifiedBy>Bhavneet Bharti</cp:lastModifiedBy>
  <cp:revision>54</cp:revision>
  <dcterms:created xsi:type="dcterms:W3CDTF">2020-09-15T07:53:18Z</dcterms:created>
  <dcterms:modified xsi:type="dcterms:W3CDTF">2021-04-03T03:43:52Z</dcterms:modified>
</cp:coreProperties>
</file>